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media/image13.gif" ContentType="image/gif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16286D8-1885-43D2-B3CC-D633CD3E8FE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video youube link + ppt explnation video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BCAEA24-F8B9-4088-BFD1-33D5DF7E31D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13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AFrame library</a:t>
            </a:r>
            <a:endParaRPr b="0" lang="en-IN" sz="12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HTML Javascript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8950B37-C474-4693-AA05-5064FEA3349C}" type="slidenum">
              <a:rPr b="0" lang="en-US" sz="1400" spc="-1" strike="noStrike">
                <a:latin typeface="Times New Roman"/>
              </a:rPr>
              <a:t>13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E3416AD-0BAC-49B1-8233-81984862D76D}" type="slidenum">
              <a:rPr b="0" lang="en-US" sz="1400" spc="-1" strike="noStrike">
                <a:latin typeface="Times New Roman"/>
              </a:rPr>
              <a:t>13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7F9B6D4-AEC1-495E-9429-CB692FD86E32}" type="slidenum">
              <a:rPr b="0" lang="en-US" sz="1400" spc="-1" strike="noStrike">
                <a:latin typeface="Times New Roman"/>
              </a:rPr>
              <a:t>13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BE18CBD-01AD-4C16-9A88-5452EA6AA3F9}" type="slidenum">
              <a:rPr b="0" lang="en-US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F74E605-7062-40D1-BDC4-5B2F640979E1}" type="slidenum">
              <a:rPr b="0" lang="en-US" sz="1800" spc="-1" strike="noStrike">
                <a:latin typeface="Times New Roman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6C68B38-BAE1-4C32-B578-B436653A1ECD}" type="slidenum">
              <a:rPr b="0" lang="en-US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Group members names - Colour blindness detection using Aframe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problem solving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Colour blindness,  types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Mark Zuckerberg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A830BC7-BB9A-40B3-8E79-ABF3C383A70A}" type="slidenum">
              <a:rPr b="0" lang="en-US" sz="1400" spc="-1" strike="noStrike">
                <a:latin typeface="Times New Roman"/>
              </a:rPr>
              <a:t>13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62E40FF-8669-4112-8D28-7D28D9BFEF58}" type="slidenum">
              <a:rPr b="0" lang="en-US" sz="1400" spc="-1" strike="noStrike">
                <a:latin typeface="Times New Roman"/>
              </a:rPr>
              <a:t>13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112CA05-7B9A-4C11-8EE4-9E42A3A19937}" type="slidenum">
              <a:rPr b="0" lang="en-US" sz="1400" spc="-1" strike="noStrike">
                <a:latin typeface="Times New Roman"/>
              </a:rPr>
              <a:t>13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F326DFE-5D20-4A1E-9CC1-F9342259E0FC}" type="slidenum">
              <a:rPr b="0" lang="en-US" sz="1400" spc="-1" strike="noStrike">
                <a:latin typeface="Times New Roman"/>
              </a:rPr>
              <a:t>13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7BC29B4-40D4-4D3D-B325-F4FC78DD9BD5}" type="slidenum">
              <a:rPr b="0" lang="en-US" sz="1400" spc="-1" strike="noStrike">
                <a:latin typeface="Times New Roman"/>
              </a:rPr>
              <a:t>13</a:t>
            </a:fld>
            <a:endParaRPr b="0" lang="en-IN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Based on the perception of the user towards colours. Is he able to distinguish between the colours? Using aframe - better user experience, more interactive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1629000" y="2244960"/>
            <a:ext cx="8933400" cy="1129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629000" y="2244960"/>
            <a:ext cx="8933400" cy="1129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cap="sq" w="9360">
            <a:solidFill>
              <a:srgbClr val="26262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rgbClr val="3f3f3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50240" y="1267560"/>
            <a:ext cx="1692000" cy="616320"/>
            <a:chOff x="5250240" y="1267560"/>
            <a:chExt cx="1692000" cy="616320"/>
          </a:xfrm>
        </p:grpSpPr>
        <p:sp>
          <p:nvSpPr>
            <p:cNvPr id="8" name="CustomShape 9"/>
            <p:cNvSpPr/>
            <p:nvPr/>
          </p:nvSpPr>
          <p:spPr>
            <a:xfrm>
              <a:off x="525024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694188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250240" y="1883520"/>
              <a:ext cx="169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anchor="ctr">
            <a:normAutofit/>
          </a:bodyPr>
          <a:p>
            <a:pPr algn="ctr"/>
            <a:r>
              <a:rPr b="0" lang="en-IN" sz="6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IN" sz="6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48528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ftr"/>
          </p:nvPr>
        </p:nvSpPr>
        <p:spPr>
          <a:xfrm>
            <a:off x="1629000" y="5177520"/>
            <a:ext cx="57297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sldNum"/>
          </p:nvPr>
        </p:nvSpPr>
        <p:spPr>
          <a:xfrm>
            <a:off x="8606880" y="5177520"/>
            <a:ext cx="1955520" cy="2282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5FE7D86-5B46-4DE0-93CD-68712F5DFD4C}" type="slidenum">
              <a:rPr b="0" lang="en-US" sz="800" spc="-1" strike="noStrike">
                <a:solidFill>
                  <a:srgbClr val="262626"/>
                </a:solidFill>
                <a:latin typeface="Avenir"/>
                <a:ea typeface="Avenir"/>
              </a:rPr>
              <a:t>&lt;number&gt;</a:t>
            </a:fld>
            <a:endParaRPr b="0" lang="en-IN" sz="800" spc="-1" strike="noStrike"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2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3" hidden="1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cap="sq" w="9360">
            <a:solidFill>
              <a:srgbClr val="26262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CustomShape 6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rgbClr val="3f3f3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7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" name="Group 8"/>
          <p:cNvGrpSpPr/>
          <p:nvPr/>
        </p:nvGrpSpPr>
        <p:grpSpPr>
          <a:xfrm>
            <a:off x="5250240" y="1267560"/>
            <a:ext cx="1692000" cy="616320"/>
            <a:chOff x="5250240" y="1267560"/>
            <a:chExt cx="1692000" cy="616320"/>
          </a:xfrm>
        </p:grpSpPr>
        <p:sp>
          <p:nvSpPr>
            <p:cNvPr id="60" name="CustomShape 9"/>
            <p:cNvSpPr/>
            <p:nvPr/>
          </p:nvSpPr>
          <p:spPr>
            <a:xfrm>
              <a:off x="525024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10"/>
            <p:cNvSpPr/>
            <p:nvPr/>
          </p:nvSpPr>
          <p:spPr>
            <a:xfrm>
              <a:off x="6941880" y="1267560"/>
              <a:ext cx="360" cy="61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11"/>
            <p:cNvSpPr/>
            <p:nvPr/>
          </p:nvSpPr>
          <p:spPr>
            <a:xfrm>
              <a:off x="5250240" y="1883520"/>
              <a:ext cx="169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262626"/>
            </a:solidFill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PlaceHolder 12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anchor="ctr">
            <a:normAutofit/>
          </a:bodyPr>
          <a:p>
            <a:pPr algn="ctr"/>
            <a:r>
              <a:rPr b="0" lang="en-IN" sz="6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13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48528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65" name="PlaceHolder 14"/>
          <p:cNvSpPr>
            <a:spLocks noGrp="1"/>
          </p:cNvSpPr>
          <p:nvPr>
            <p:ph type="ftr"/>
          </p:nvPr>
        </p:nvSpPr>
        <p:spPr>
          <a:xfrm>
            <a:off x="1629000" y="5177520"/>
            <a:ext cx="57297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66" name="PlaceHolder 15"/>
          <p:cNvSpPr>
            <a:spLocks noGrp="1"/>
          </p:cNvSpPr>
          <p:nvPr>
            <p:ph type="sldNum"/>
          </p:nvPr>
        </p:nvSpPr>
        <p:spPr>
          <a:xfrm>
            <a:off x="8606880" y="5177520"/>
            <a:ext cx="1955520" cy="2282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38AA098-3BD9-48D5-9F09-4E7AED2FF8B0}" type="slidenum">
              <a:rPr b="0" lang="en-US" sz="800" spc="-1" strike="noStrike">
                <a:solidFill>
                  <a:srgbClr val="262626"/>
                </a:solidFill>
                <a:latin typeface="Avenir"/>
                <a:ea typeface="Avenir"/>
              </a:rPr>
              <a:t>&lt;number&gt;</a:t>
            </a:fld>
            <a:endParaRPr b="0" lang="en-IN" sz="800" spc="-1" strike="noStrike">
              <a:latin typeface="Times New Roman"/>
            </a:endParaRPr>
          </a:p>
        </p:txBody>
      </p:sp>
      <p:sp>
        <p:nvSpPr>
          <p:cNvPr id="67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nadimintisaisirisha.github.io/Colour-blindness-Detection-AFrame/music.html" TargetMode="External"/><Relationship Id="rId2" Type="http://schemas.openxmlformats.org/officeDocument/2006/relationships/hyperlink" Target="https://github.com/NadimintiSaiSirisha/Colour-blindness-Detection-AFrame" TargetMode="External"/><Relationship Id="rId3" Type="http://schemas.openxmlformats.org/officeDocument/2006/relationships/hyperlink" Target="https://www.youtube.com/watch?v=qaSpS7JNqXg&amp;feature=youtu.be" TargetMode="External"/><Relationship Id="rId4" Type="http://schemas.openxmlformats.org/officeDocument/2006/relationships/hyperlink" Target="https://www.youtube.com/watch?v=y-W7oVCCn4c&amp;feature=youtu.be" TargetMode="External"/><Relationship Id="rId5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colorlitelens.com/color-blindness-test.html" TargetMode="External"/><Relationship Id="rId2" Type="http://schemas.openxmlformats.org/officeDocument/2006/relationships/hyperlink" Target="https://www.color-blindness.com/types-of-color-blindness/" TargetMode="External"/><Relationship Id="rId3" Type="http://schemas.openxmlformats.org/officeDocument/2006/relationships/hyperlink" Target="https://venngage.com/blog/color-blind-friendly-palette/" TargetMode="External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23;p1" descr="flower illustrations"/>
          <p:cNvPicPr/>
          <p:nvPr/>
        </p:nvPicPr>
        <p:blipFill>
          <a:blip r:embed="rId1"/>
          <a:stretch/>
        </p:blipFill>
        <p:spPr>
          <a:xfrm>
            <a:off x="-154080" y="-4356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" name="CustomShape 2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rgbClr val="3f3f3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TextShape 3"/>
          <p:cNvSpPr txBox="1"/>
          <p:nvPr/>
        </p:nvSpPr>
        <p:spPr>
          <a:xfrm>
            <a:off x="1772640" y="1907640"/>
            <a:ext cx="8649360" cy="259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262626"/>
                </a:solidFill>
                <a:latin typeface="Avenir"/>
                <a:ea typeface="Avenir"/>
              </a:rPr>
              <a:t>MID PRESENTATION</a:t>
            </a:r>
            <a:br/>
            <a:r>
              <a:rPr b="0" lang="en-US" sz="5600" spc="-1" strike="noStrike">
                <a:solidFill>
                  <a:srgbClr val="262626"/>
                </a:solidFill>
                <a:latin typeface="Avenir"/>
                <a:ea typeface="Avenir"/>
              </a:rPr>
              <a:t>SSD PROJECT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4"/>
          <p:cNvSpPr txBox="1"/>
          <p:nvPr/>
        </p:nvSpPr>
        <p:spPr>
          <a:xfrm>
            <a:off x="1770840" y="4126320"/>
            <a:ext cx="8652600" cy="1165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c0c0c"/>
                </a:solidFill>
                <a:latin typeface="Avenir"/>
                <a:ea typeface="Avenir"/>
              </a:rPr>
              <a:t>COLOUR BLINDNESS DETECTION USING A-Frame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6"/>
          <p:cNvSpPr/>
          <p:nvPr/>
        </p:nvSpPr>
        <p:spPr>
          <a:xfrm>
            <a:off x="5250240" y="1267560"/>
            <a:ext cx="36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262626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7"/>
          <p:cNvSpPr/>
          <p:nvPr/>
        </p:nvSpPr>
        <p:spPr>
          <a:xfrm>
            <a:off x="6941880" y="1267560"/>
            <a:ext cx="36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262626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8"/>
          <p:cNvSpPr/>
          <p:nvPr/>
        </p:nvSpPr>
        <p:spPr>
          <a:xfrm>
            <a:off x="5250240" y="1913040"/>
            <a:ext cx="169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262626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986480" y="1900440"/>
            <a:ext cx="8673480" cy="1041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262626"/>
                </a:solidFill>
                <a:latin typeface="Avenir"/>
                <a:ea typeface="Avenir"/>
              </a:rPr>
              <a:t>TECHNICAL DETAILS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oogle Shape;191;p5" descr=""/>
          <p:cNvPicPr/>
          <p:nvPr/>
        </p:nvPicPr>
        <p:blipFill>
          <a:blip r:embed="rId1"/>
          <a:stretch/>
        </p:blipFill>
        <p:spPr>
          <a:xfrm>
            <a:off x="7717320" y="2856600"/>
            <a:ext cx="2057040" cy="2398680"/>
          </a:xfrm>
          <a:prstGeom prst="rect">
            <a:avLst/>
          </a:prstGeom>
          <a:ln>
            <a:noFill/>
          </a:ln>
        </p:spPr>
      </p:pic>
      <p:pic>
        <p:nvPicPr>
          <p:cNvPr id="138" name="Google Shape;192;p5" descr=""/>
          <p:cNvPicPr/>
          <p:nvPr/>
        </p:nvPicPr>
        <p:blipFill>
          <a:blip r:embed="rId2"/>
          <a:stretch/>
        </p:blipFill>
        <p:spPr>
          <a:xfrm>
            <a:off x="1725120" y="2629080"/>
            <a:ext cx="2857320" cy="159984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193;p5" descr=""/>
          <p:cNvPicPr/>
          <p:nvPr/>
        </p:nvPicPr>
        <p:blipFill>
          <a:blip r:embed="rId3"/>
          <a:stretch/>
        </p:blipFill>
        <p:spPr>
          <a:xfrm>
            <a:off x="4877280" y="2941920"/>
            <a:ext cx="2057040" cy="222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741320" y="2210400"/>
            <a:ext cx="8711640" cy="16862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800" spc="-1" strike="noStrike" u="sng">
                <a:solidFill>
                  <a:srgbClr val="f7b615"/>
                </a:solidFill>
                <a:uFillTx/>
                <a:latin typeface="Avenir"/>
                <a:ea typeface="Avenir"/>
                <a:hlinkClick r:id="rId1"/>
              </a:rPr>
              <a:t>DEMO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1629000" y="4088160"/>
            <a:ext cx="8936280" cy="1050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2300" spc="-1" strike="noStrike" u="sng">
                <a:solidFill>
                  <a:srgbClr val="f7b615"/>
                </a:solidFill>
                <a:uFillTx/>
                <a:latin typeface="Arial"/>
                <a:ea typeface="Arial"/>
                <a:hlinkClick r:id="rId2"/>
              </a:rPr>
              <a:t>Gihub repository link</a:t>
            </a:r>
            <a:endParaRPr b="0" lang="en-IN" sz="23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2300" spc="-1" strike="noStrike" u="sng">
                <a:solidFill>
                  <a:srgbClr val="f7b615"/>
                </a:solidFill>
                <a:uFillTx/>
                <a:latin typeface="Arial"/>
                <a:ea typeface="Arial"/>
                <a:hlinkClick r:id="rId3"/>
              </a:rPr>
              <a:t>YouTube video link</a:t>
            </a:r>
            <a:r>
              <a:rPr b="0" lang="en-US" sz="2300" spc="-1" strike="noStrike" u="sng">
                <a:solidFill>
                  <a:srgbClr val="f7b615"/>
                </a:solidFill>
                <a:uFillTx/>
                <a:latin typeface="Arial"/>
                <a:ea typeface="Arial"/>
              </a:rPr>
              <a:t> for Project Demo</a:t>
            </a:r>
            <a:endParaRPr b="0" lang="en-IN" sz="2300" spc="-1" strike="noStrike"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2300" spc="-1" strike="noStrike" u="sng">
                <a:solidFill>
                  <a:srgbClr val="f7b615"/>
                </a:solidFill>
                <a:uFillTx/>
                <a:latin typeface="Arial"/>
                <a:ea typeface="Arial"/>
                <a:hlinkClick r:id="rId4"/>
              </a:rPr>
              <a:t>YouTube video link for PPT Explanation</a:t>
            </a:r>
            <a:endParaRPr b="0" lang="en-IN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629000" y="4682160"/>
            <a:ext cx="8936280" cy="456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144" name="Google Shape;207;g53effe0010_0_59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629000" y="3008880"/>
            <a:ext cx="8933400" cy="1269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120" spc="-1" strike="noStrike">
                <a:solidFill>
                  <a:srgbClr val="262626"/>
                </a:solidFill>
                <a:latin typeface="Avenir"/>
                <a:ea typeface="Avenir"/>
              </a:rPr>
              <a:t>WORK DISTRIBUTION </a:t>
            </a:r>
            <a:endParaRPr b="0" lang="en-IN" sz="61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728000" y="2387160"/>
            <a:ext cx="9338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</a:pPr>
            <a:r>
              <a:rPr b="0" lang="en-US" sz="1600" spc="-1" strike="noStrike">
                <a:solidFill>
                  <a:srgbClr val="0000ff"/>
                </a:solidFill>
                <a:latin typeface="Avenir"/>
                <a:ea typeface="Avenir"/>
              </a:rPr>
              <a:t>1. Research about problem statement - Sai Sirisha</a:t>
            </a:r>
            <a:br/>
            <a:br/>
            <a:r>
              <a:rPr b="0" lang="en-US" sz="1600" spc="-1" strike="noStrike">
                <a:solidFill>
                  <a:srgbClr val="0000ff"/>
                </a:solidFill>
                <a:latin typeface="Avenir"/>
                <a:ea typeface="Avenir"/>
              </a:rPr>
              <a:t>2. </a:t>
            </a:r>
            <a:r>
              <a:rPr b="0" lang="en-US" sz="1600" spc="-1" strike="noStrike">
                <a:solidFill>
                  <a:srgbClr val="38761d"/>
                </a:solidFill>
                <a:latin typeface="Avenir"/>
                <a:ea typeface="Avenir"/>
              </a:rPr>
              <a:t>Designed and built basic architecture of maze - Devershi Chandra</a:t>
            </a:r>
            <a:br/>
            <a:br/>
            <a:r>
              <a:rPr b="0" lang="en-US" sz="1600" spc="-1" strike="noStrike">
                <a:solidFill>
                  <a:srgbClr val="38761d"/>
                </a:solidFill>
                <a:latin typeface="Avenir"/>
                <a:ea typeface="Avenir"/>
              </a:rPr>
              <a:t>3. Started static build for protanopia - Devershi Chandra</a:t>
            </a:r>
            <a:br/>
            <a:br/>
            <a:r>
              <a:rPr b="0" lang="en-US" sz="1600" spc="-1" strike="noStrike">
                <a:solidFill>
                  <a:srgbClr val="38761d"/>
                </a:solidFill>
                <a:latin typeface="Avenir"/>
                <a:ea typeface="Avenir"/>
              </a:rPr>
              <a:t>4. </a:t>
            </a:r>
            <a:r>
              <a:rPr b="0" lang="en-US" sz="1600" spc="-1" strike="noStrike">
                <a:solidFill>
                  <a:srgbClr val="cc0000"/>
                </a:solidFill>
                <a:latin typeface="Avenir"/>
                <a:ea typeface="Avenir"/>
              </a:rPr>
              <a:t>Started static build for deuteranopia - Vishal Patel</a:t>
            </a:r>
            <a:br/>
            <a:br/>
            <a:r>
              <a:rPr b="0" lang="en-US" sz="1600" spc="-1" strike="noStrike">
                <a:solidFill>
                  <a:srgbClr val="cc0000"/>
                </a:solidFill>
                <a:latin typeface="Avenir"/>
                <a:ea typeface="Avenir"/>
              </a:rPr>
              <a:t>5. </a:t>
            </a:r>
            <a:r>
              <a:rPr b="0" lang="en-US" sz="1600" spc="-1" strike="noStrike">
                <a:solidFill>
                  <a:srgbClr val="0000ff"/>
                </a:solidFill>
                <a:latin typeface="Avenir"/>
                <a:ea typeface="Avenir"/>
              </a:rPr>
              <a:t>Colliders for static walls - Sai Sirisha</a:t>
            </a:r>
            <a:br/>
            <a:br/>
            <a:r>
              <a:rPr b="0" lang="en-US" sz="1600" spc="-1" strike="noStrike">
                <a:solidFill>
                  <a:srgbClr val="0000ff"/>
                </a:solidFill>
                <a:latin typeface="Avenir"/>
                <a:ea typeface="Avenir"/>
              </a:rPr>
              <a:t>6. </a:t>
            </a:r>
            <a:r>
              <a:rPr b="0" lang="en-US" sz="1600" spc="-1" strike="noStrike">
                <a:solidFill>
                  <a:srgbClr val="b45f06"/>
                </a:solidFill>
                <a:latin typeface="Avenir"/>
                <a:ea typeface="Avenir"/>
              </a:rPr>
              <a:t>Dynamic wall creation using js for deuteranopia – Pawan Patidar</a:t>
            </a:r>
            <a:br/>
            <a:br/>
            <a:r>
              <a:rPr b="0" lang="en-US" sz="1600" spc="-1" strike="noStrike">
                <a:solidFill>
                  <a:srgbClr val="b45f06"/>
                </a:solidFill>
                <a:latin typeface="Avenir"/>
                <a:ea typeface="Avenir"/>
              </a:rPr>
              <a:t>7. </a:t>
            </a:r>
            <a:r>
              <a:rPr b="0" lang="en-US" sz="1600" spc="-1" strike="noStrike">
                <a:solidFill>
                  <a:srgbClr val="38761d"/>
                </a:solidFill>
                <a:latin typeface="Avenir"/>
                <a:ea typeface="Avenir"/>
              </a:rPr>
              <a:t>Dynamic walls environment and audio for game - Devershi Chandra</a:t>
            </a:r>
            <a:br/>
            <a:br/>
            <a:r>
              <a:rPr b="0" lang="en-US" sz="1600" spc="-1" strike="noStrike">
                <a:solidFill>
                  <a:srgbClr val="38761d"/>
                </a:solidFill>
                <a:latin typeface="Avenir"/>
                <a:ea typeface="Avenir"/>
              </a:rPr>
              <a:t>8. </a:t>
            </a:r>
            <a:r>
              <a:rPr b="0" lang="en-US" sz="1600" spc="-1" strike="noStrike">
                <a:solidFill>
                  <a:srgbClr val="0000ff"/>
                </a:solidFill>
                <a:latin typeface="Avenir"/>
                <a:ea typeface="Avenir"/>
              </a:rPr>
              <a:t>Colliders for dynamic walls - Sai Sirisha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br/>
            <a:r>
              <a:rPr b="0" lang="en-US" sz="6120" spc="-1" strike="noStrike">
                <a:solidFill>
                  <a:srgbClr val="262626"/>
                </a:solidFill>
                <a:latin typeface="Avenir"/>
                <a:ea typeface="Avenir"/>
              </a:rPr>
              <a:t>FURTHER TIMELINE</a:t>
            </a:r>
            <a:br/>
            <a:endParaRPr b="0" lang="en-IN" sz="61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1629000" y="2540880"/>
            <a:ext cx="8933400" cy="2140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tabLst>
                <a:tab algn="l" pos="0"/>
              </a:tabLst>
            </a:pPr>
            <a:br/>
            <a:r>
              <a:rPr b="0" lang="en-US" sz="3300" spc="-1" strike="noStrike">
                <a:solidFill>
                  <a:srgbClr val="ff0000"/>
                </a:solidFill>
                <a:latin typeface="Avenir"/>
                <a:ea typeface="Avenir"/>
              </a:rPr>
              <a:t>1. Give the user options to restart the game and select another test</a:t>
            </a:r>
            <a:br/>
            <a:br/>
            <a:r>
              <a:rPr b="0" lang="en-US" sz="3300" spc="-1" strike="noStrike">
                <a:solidFill>
                  <a:srgbClr val="ff0000"/>
                </a:solidFill>
                <a:latin typeface="Avenir"/>
                <a:ea typeface="Avenir"/>
              </a:rPr>
              <a:t>2. </a:t>
            </a:r>
            <a:r>
              <a:rPr b="0" lang="en-US" sz="3300" spc="-1" strike="noStrike">
                <a:solidFill>
                  <a:srgbClr val="38761d"/>
                </a:solidFill>
                <a:latin typeface="Avenir"/>
                <a:ea typeface="Avenir"/>
              </a:rPr>
              <a:t>Extend the same maze to protanopia and tritanopia</a:t>
            </a:r>
            <a:br/>
            <a:br/>
            <a:r>
              <a:rPr b="0" lang="en-US" sz="3300" spc="-1" strike="noStrike">
                <a:solidFill>
                  <a:srgbClr val="38761d"/>
                </a:solidFill>
                <a:latin typeface="Avenir"/>
                <a:ea typeface="Avenir"/>
              </a:rPr>
              <a:t>3. </a:t>
            </a:r>
            <a:r>
              <a:rPr b="0" lang="en-US" sz="3300" spc="-1" strike="noStrike">
                <a:solidFill>
                  <a:srgbClr val="0000ff"/>
                </a:solidFill>
                <a:latin typeface="Avenir"/>
                <a:ea typeface="Avenir"/>
              </a:rPr>
              <a:t>Improve UI for better user experience</a:t>
            </a:r>
            <a:br/>
            <a:endParaRPr b="0" lang="en-IN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629000" y="1881720"/>
            <a:ext cx="8933400" cy="964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262626"/>
                </a:solidFill>
                <a:latin typeface="Avenir"/>
                <a:ea typeface="Avenir"/>
              </a:rPr>
              <a:t>REFERENCES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495080" y="2540880"/>
            <a:ext cx="9201240" cy="2101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[1] ​ </a:t>
            </a:r>
            <a:r>
              <a:rPr b="0" lang="en-US" sz="2000" spc="-1" strike="noStrike" u="sng">
                <a:solidFill>
                  <a:srgbClr val="f7b615"/>
                </a:solidFill>
                <a:uFillTx/>
                <a:latin typeface="Arial"/>
                <a:ea typeface="Arial"/>
                <a:hlinkClick r:id="rId1"/>
              </a:rPr>
              <a:t>https://www.colorlitelens.com/color-blindness-test.html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8761d"/>
                </a:solidFill>
                <a:latin typeface="Arial"/>
                <a:ea typeface="Arial"/>
              </a:rPr>
              <a:t>[2] ​ </a:t>
            </a:r>
            <a:r>
              <a:rPr b="0" lang="en-US" sz="2000" spc="-1" strike="noStrike" u="sng">
                <a:solidFill>
                  <a:srgbClr val="f7b615"/>
                </a:solidFill>
                <a:uFillTx/>
                <a:latin typeface="Arial"/>
                <a:ea typeface="Arial"/>
                <a:hlinkClick r:id="rId2"/>
              </a:rPr>
              <a:t>https://www.color-blindness.com/types-of-color-blindness/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8761d"/>
                </a:solidFill>
                <a:latin typeface="Arial"/>
                <a:ea typeface="Arial"/>
              </a:rPr>
              <a:t>[3] ​ Maciej Laskowski, Using 2D and 3D Computer Gamesto Detect Colorblindness –a Comparative Study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ff"/>
                </a:solidFill>
                <a:latin typeface="Arial"/>
                <a:ea typeface="Arial"/>
              </a:rPr>
              <a:t>[4] ​ </a:t>
            </a:r>
            <a:r>
              <a:rPr b="0" lang="en-US" sz="2000" spc="-1" strike="noStrike" u="sng">
                <a:solidFill>
                  <a:srgbClr val="f7b615"/>
                </a:solidFill>
                <a:uFillTx/>
                <a:latin typeface="Arial"/>
                <a:ea typeface="Arial"/>
                <a:hlinkClick r:id="rId3"/>
              </a:rPr>
              <a:t>https://venngage.com/blog/color-blind-friendly-palette/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ff"/>
                </a:solidFill>
                <a:latin typeface="Arial"/>
                <a:ea typeface="Arial"/>
              </a:rPr>
              <a:t>[5] ​ https://www.color-blindness.com/coblis-color-blindness-simulator/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1199"/>
              </a:spcBef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 rot="21579600">
            <a:off x="3958920" y="2151720"/>
            <a:ext cx="4311360" cy="3233160"/>
          </a:xfrm>
          <a:prstGeom prst="rect">
            <a:avLst/>
          </a:prstGeom>
          <a:ln>
            <a:noFill/>
          </a:ln>
        </p:spPr>
      </p:pic>
      <p:sp>
        <p:nvSpPr>
          <p:cNvPr id="152" name="TextShape 1"/>
          <p:cNvSpPr txBox="1"/>
          <p:nvPr/>
        </p:nvSpPr>
        <p:spPr>
          <a:xfrm>
            <a:off x="2016000" y="1872000"/>
            <a:ext cx="2664000" cy="964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262626"/>
                </a:solidFill>
                <a:latin typeface="Avenir"/>
                <a:ea typeface="Avenir"/>
              </a:rPr>
              <a:t>THANK YOU! 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630800" y="1996560"/>
            <a:ext cx="8933400" cy="1212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800" spc="-1" strike="noStrike">
                <a:solidFill>
                  <a:srgbClr val="262626"/>
                </a:solidFill>
                <a:latin typeface="Avenir"/>
                <a:ea typeface="Avenir"/>
              </a:rPr>
              <a:t>INTRODUCTION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1629000" y="3114000"/>
            <a:ext cx="8936280" cy="2025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Team Number SSD13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Sai Sirisha Nadiminti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Devershi Chandra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Pawan Patidar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c0c0c"/>
                </a:solidFill>
                <a:latin typeface="Avenir"/>
                <a:ea typeface="Avenir"/>
              </a:rPr>
              <a:t>Vishal Patel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629000" y="2244960"/>
            <a:ext cx="8933400" cy="2436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6800" spc="-1" strike="noStrike">
                <a:solidFill>
                  <a:srgbClr val="262626"/>
                </a:solidFill>
                <a:latin typeface="Avenir"/>
                <a:ea typeface="Avenir"/>
              </a:rPr>
              <a:t>PROBLEM DESCRIPTION</a:t>
            </a:r>
            <a:endParaRPr b="0" lang="en-IN" sz="6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2121120" y="2026080"/>
            <a:ext cx="7515000" cy="837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0000ff"/>
                </a:solidFill>
                <a:latin typeface="Avenir"/>
                <a:ea typeface="Avenir"/>
              </a:rPr>
              <a:t>COLO</a:t>
            </a:r>
            <a:r>
              <a:rPr b="0" lang="en-US" sz="5600" spc="-1" strike="noStrike">
                <a:solidFill>
                  <a:srgbClr val="38761d"/>
                </a:solidFill>
                <a:latin typeface="Avenir"/>
                <a:ea typeface="Avenir"/>
              </a:rPr>
              <a:t>UR BLIN</a:t>
            </a:r>
            <a:r>
              <a:rPr b="0" lang="en-US" sz="5600" spc="-1" strike="noStrike">
                <a:solidFill>
                  <a:srgbClr val="ff0000"/>
                </a:solidFill>
                <a:latin typeface="Avenir"/>
                <a:ea typeface="Avenir"/>
              </a:rPr>
              <a:t>DNESS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Google Shape;149;g9ed953a6ef_0_0" descr=""/>
          <p:cNvPicPr/>
          <p:nvPr/>
        </p:nvPicPr>
        <p:blipFill>
          <a:blip r:embed="rId1"/>
          <a:stretch/>
        </p:blipFill>
        <p:spPr>
          <a:xfrm>
            <a:off x="3745440" y="2863440"/>
            <a:ext cx="4266720" cy="239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629000" y="1958400"/>
            <a:ext cx="8933400" cy="925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ff0000"/>
                </a:solidFill>
                <a:latin typeface="Avenir"/>
                <a:ea typeface="Avenir"/>
              </a:rPr>
              <a:t> </a:t>
            </a:r>
            <a:r>
              <a:rPr b="0" lang="en-US" sz="5600" spc="-1" strike="noStrike">
                <a:solidFill>
                  <a:srgbClr val="ff0000"/>
                </a:solidFill>
                <a:latin typeface="Avenir"/>
                <a:ea typeface="Avenir"/>
              </a:rPr>
              <a:t>PROTANOPIA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Google Shape;156;g53effe0010_0_9" descr=""/>
          <p:cNvPicPr/>
          <p:nvPr/>
        </p:nvPicPr>
        <p:blipFill>
          <a:blip r:embed="rId1"/>
          <a:stretch/>
        </p:blipFill>
        <p:spPr>
          <a:xfrm>
            <a:off x="3299040" y="2674440"/>
            <a:ext cx="5972040" cy="273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629000" y="1958400"/>
            <a:ext cx="8933400" cy="925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914400" indent="457200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274e13"/>
                </a:solidFill>
                <a:latin typeface="Avenir"/>
                <a:ea typeface="Avenir"/>
              </a:rPr>
              <a:t>DEUTERANOPIA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Google Shape;163;g53effe0010_0_16" descr=""/>
          <p:cNvPicPr/>
          <p:nvPr/>
        </p:nvPicPr>
        <p:blipFill>
          <a:blip r:embed="rId1"/>
          <a:stretch/>
        </p:blipFill>
        <p:spPr>
          <a:xfrm>
            <a:off x="2826720" y="2750400"/>
            <a:ext cx="5603760" cy="269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629000" y="1958400"/>
            <a:ext cx="8933400" cy="925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0000ff"/>
                </a:solidFill>
                <a:latin typeface="Avenir"/>
                <a:ea typeface="Avenir"/>
              </a:rPr>
              <a:t> </a:t>
            </a:r>
            <a:r>
              <a:rPr b="0" lang="en-US" sz="5600" spc="-1" strike="noStrike">
                <a:solidFill>
                  <a:srgbClr val="0000ff"/>
                </a:solidFill>
                <a:latin typeface="Avenir"/>
                <a:ea typeface="Avenir"/>
              </a:rPr>
              <a:t>TRITANOPIA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170;g53effe0010_0_22" descr=""/>
          <p:cNvPicPr/>
          <p:nvPr/>
        </p:nvPicPr>
        <p:blipFill>
          <a:blip r:embed="rId1"/>
          <a:stretch/>
        </p:blipFill>
        <p:spPr>
          <a:xfrm>
            <a:off x="3795120" y="2655360"/>
            <a:ext cx="5013720" cy="271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627560" y="1633680"/>
            <a:ext cx="8936280" cy="1785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262626"/>
                </a:solidFill>
                <a:latin typeface="Avenir"/>
                <a:ea typeface="Avenir"/>
              </a:rPr>
              <a:t>ALTERNATIVE SOLUTIONS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177;g53effe0010_0_30" descr=""/>
          <p:cNvPicPr/>
          <p:nvPr/>
        </p:nvPicPr>
        <p:blipFill>
          <a:blip r:embed="rId1"/>
          <a:stretch/>
        </p:blipFill>
        <p:spPr>
          <a:xfrm>
            <a:off x="1986480" y="2851560"/>
            <a:ext cx="2585520" cy="2497320"/>
          </a:xfrm>
          <a:prstGeom prst="rect">
            <a:avLst/>
          </a:prstGeom>
          <a:ln>
            <a:noFill/>
          </a:ln>
        </p:spPr>
      </p:pic>
      <p:pic>
        <p:nvPicPr>
          <p:cNvPr id="132" name="Google Shape;178;g53effe0010_0_30" descr=""/>
          <p:cNvPicPr/>
          <p:nvPr/>
        </p:nvPicPr>
        <p:blipFill>
          <a:blip r:embed="rId2"/>
          <a:stretch/>
        </p:blipFill>
        <p:spPr>
          <a:xfrm>
            <a:off x="4781880" y="2766240"/>
            <a:ext cx="2693880" cy="272808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179;g53effe0010_0_30" descr=""/>
          <p:cNvPicPr/>
          <p:nvPr/>
        </p:nvPicPr>
        <p:blipFill>
          <a:blip r:embed="rId3"/>
          <a:stretch/>
        </p:blipFill>
        <p:spPr>
          <a:xfrm>
            <a:off x="7590240" y="2851560"/>
            <a:ext cx="3158640" cy="249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724760" y="1748160"/>
            <a:ext cx="8933400" cy="1250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262626"/>
                </a:solidFill>
                <a:latin typeface="Avenir"/>
                <a:ea typeface="Avenir"/>
              </a:rPr>
              <a:t>SOLUTION APPROACH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29000" y="2999160"/>
            <a:ext cx="8936280" cy="2139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414360">
              <a:lnSpc>
                <a:spcPct val="100000"/>
              </a:lnSpc>
              <a:buClr>
                <a:srgbClr val="262626"/>
              </a:buClr>
              <a:buFont typeface="Garamond"/>
              <a:buChar char="●"/>
            </a:pPr>
            <a:r>
              <a:rPr b="0" lang="en-US" sz="2930" spc="-1" strike="noStrike">
                <a:solidFill>
                  <a:srgbClr val="0c0c0c"/>
                </a:solidFill>
                <a:latin typeface="Avenir"/>
                <a:ea typeface="Avenir"/>
              </a:rPr>
              <a:t>Exact type of colour blindness</a:t>
            </a:r>
            <a:endParaRPr b="0" lang="en-IN" sz="2930" spc="-1" strike="noStrike">
              <a:latin typeface="Arial"/>
            </a:endParaRPr>
          </a:p>
          <a:p>
            <a:pPr marL="457200" indent="-414360">
              <a:lnSpc>
                <a:spcPct val="100000"/>
              </a:lnSpc>
              <a:buClr>
                <a:srgbClr val="262626"/>
              </a:buClr>
              <a:buFont typeface="Garamond"/>
              <a:buChar char="●"/>
            </a:pPr>
            <a:r>
              <a:rPr b="0" lang="en-US" sz="2930" spc="-1" strike="noStrike">
                <a:solidFill>
                  <a:srgbClr val="0c0c0c"/>
                </a:solidFill>
                <a:latin typeface="Avenir"/>
                <a:ea typeface="Avenir"/>
              </a:rPr>
              <a:t>Score system</a:t>
            </a:r>
            <a:endParaRPr b="0" lang="en-IN" sz="2930" spc="-1" strike="noStrike">
              <a:latin typeface="Arial"/>
            </a:endParaRPr>
          </a:p>
          <a:p>
            <a:pPr marL="457200" indent="-414360">
              <a:lnSpc>
                <a:spcPct val="100000"/>
              </a:lnSpc>
              <a:buClr>
                <a:srgbClr val="262626"/>
              </a:buClr>
              <a:buFont typeface="Garamond"/>
              <a:buChar char="●"/>
            </a:pPr>
            <a:r>
              <a:rPr b="0" lang="en-US" sz="2930" spc="-1" strike="noStrike">
                <a:solidFill>
                  <a:srgbClr val="0c0c0c"/>
                </a:solidFill>
                <a:latin typeface="Avenir"/>
                <a:ea typeface="Avenir"/>
              </a:rPr>
              <a:t>Better user experience </a:t>
            </a:r>
            <a:endParaRPr b="0" lang="en-IN" sz="2930" spc="-1" strike="noStrike">
              <a:latin typeface="Arial"/>
            </a:endParaRPr>
          </a:p>
          <a:p>
            <a:pPr marL="457200" indent="-414360">
              <a:lnSpc>
                <a:spcPct val="100000"/>
              </a:lnSpc>
              <a:buClr>
                <a:srgbClr val="262626"/>
              </a:buClr>
              <a:buFont typeface="Garamond"/>
              <a:buChar char="●"/>
            </a:pPr>
            <a:r>
              <a:rPr b="0" lang="en-US" sz="2930" spc="-1" strike="noStrike">
                <a:solidFill>
                  <a:srgbClr val="0c0c0c"/>
                </a:solidFill>
                <a:latin typeface="Avenir"/>
                <a:ea typeface="Avenir"/>
              </a:rPr>
              <a:t>More interactive</a:t>
            </a:r>
            <a:endParaRPr b="0" lang="en-IN" sz="29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8394a4"/>
      </a:accent1>
      <a:accent2>
        <a:srgbClr val="65739f"/>
      </a:accent2>
      <a:accent3>
        <a:srgbClr val="b2ac8a"/>
      </a:accent3>
      <a:accent4>
        <a:srgbClr val="879bb3"/>
      </a:accent4>
      <a:accent5>
        <a:srgbClr val="d7b579"/>
      </a:accent5>
      <a:accent6>
        <a:srgbClr val="8a9b89"/>
      </a:accent6>
      <a:hlink>
        <a:srgbClr val="85c4d2"/>
      </a:hlink>
      <a:folHlink>
        <a:srgbClr val="8e8c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8394a4"/>
      </a:accent1>
      <a:accent2>
        <a:srgbClr val="65739f"/>
      </a:accent2>
      <a:accent3>
        <a:srgbClr val="b2ac8a"/>
      </a:accent3>
      <a:accent4>
        <a:srgbClr val="879bb3"/>
      </a:accent4>
      <a:accent5>
        <a:srgbClr val="d7b579"/>
      </a:accent5>
      <a:accent6>
        <a:srgbClr val="8a9b89"/>
      </a:accent6>
      <a:hlink>
        <a:srgbClr val="85c4d2"/>
      </a:hlink>
      <a:folHlink>
        <a:srgbClr val="8e8c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Application>LibreOffice/6.4.5.2$Linux_X86_64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2020-10-25T05:47:23Z</dcterms:created>
  <dc:creator/>
  <dc:description/>
  <dc:language>en-IN</dc:language>
  <cp:lastModifiedBy/>
  <dcterms:modified xsi:type="dcterms:W3CDTF">2020-10-31T22:49:23Z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